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1.xml.rels" ContentType="application/vnd.openxmlformats-package.relationships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chart1.xml" ContentType="application/vnd.openxmlformats-officedocument.drawingml.chart+xml"/>
  <Override PartName="/ppt/media/image22.jpeg" ContentType="image/jpeg"/>
  <Override PartName="/ppt/media/image21.wmf" ContentType="image/x-wmf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ayout>
        <c:manualLayout>
          <c:layoutTarget val="inner"/>
          <c:xMode val="edge"/>
          <c:yMode val="edge"/>
          <c:x val="0.0488851959562387"/>
          <c:y val="0.0612649527460181"/>
          <c:w val="0.715863453815261"/>
          <c:h val="0.8570484435926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out_case1 - Sum of Power_per_L1Load</c:v>
                </c:pt>
              </c:strCache>
            </c:strRef>
          </c:tx>
          <c:spPr>
            <a:solidFill>
              <a:srgbClr val="b01513"/>
            </a:solidFill>
            <a:ln>
              <a:noFill/>
            </a:ln>
          </c:spPr>
          <c:invertIfNegative val="0"/>
          <c:dLbls>
            <c:numFmt formatCode="General" sourceLinked="1"/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800</c:v>
                </c:pt>
                <c:pt idx="1">
                  <c:v>1600</c:v>
                </c:pt>
                <c:pt idx="2">
                  <c:v>3200</c:v>
                </c:pt>
                <c:pt idx="3">
                  <c:v>6400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2.61058542272637E-010</c:v>
                </c:pt>
                <c:pt idx="1">
                  <c:v>2.39117795034157E-010</c:v>
                </c:pt>
                <c:pt idx="2">
                  <c:v>2.30332662989448E-010</c:v>
                </c:pt>
                <c:pt idx="3">
                  <c:v>2.18623387116515E-010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out_case2 - Sum of Power_per_L1Load</c:v>
                </c:pt>
              </c:strCache>
            </c:strRef>
          </c:tx>
          <c:spPr>
            <a:solidFill>
              <a:srgbClr val="e6b729"/>
            </a:solidFill>
            <a:ln>
              <a:noFill/>
            </a:ln>
          </c:spPr>
          <c:invertIfNegative val="0"/>
          <c:dLbls>
            <c:numFmt formatCode="General" sourceLinked="1"/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800</c:v>
                </c:pt>
                <c:pt idx="1">
                  <c:v>1600</c:v>
                </c:pt>
                <c:pt idx="2">
                  <c:v>3200</c:v>
                </c:pt>
                <c:pt idx="3">
                  <c:v>6400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4"/>
                <c:pt idx="0">
                  <c:v>4.39398767957755E-010</c:v>
                </c:pt>
                <c:pt idx="1">
                  <c:v>3.88018398533677E-010</c:v>
                </c:pt>
                <c:pt idx="2">
                  <c:v>3.47728283026395E-010</c:v>
                </c:pt>
                <c:pt idx="3">
                  <c:v>3.49353484303425E-010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out_case3 - Sum of Power_per_L1Load</c:v>
                </c:pt>
              </c:strCache>
            </c:strRef>
          </c:tx>
          <c:spPr>
            <a:solidFill>
              <a:srgbClr val="54849a"/>
            </a:solidFill>
            <a:ln>
              <a:noFill/>
            </a:ln>
          </c:spPr>
          <c:invertIfNegative val="0"/>
          <c:dLbls>
            <c:numFmt formatCode="General" sourceLinked="1"/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800</c:v>
                </c:pt>
                <c:pt idx="1">
                  <c:v>1600</c:v>
                </c:pt>
                <c:pt idx="2">
                  <c:v>3200</c:v>
                </c:pt>
                <c:pt idx="3">
                  <c:v>6400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4"/>
                <c:pt idx="0">
                  <c:v>4.04197512567768E-010</c:v>
                </c:pt>
                <c:pt idx="1">
                  <c:v>4.1509077237476E-010</c:v>
                </c:pt>
                <c:pt idx="2">
                  <c:v>4.04259162062039E-010</c:v>
                </c:pt>
                <c:pt idx="3">
                  <c:v>4.1886744060416E-010</c:v>
                </c:pt>
              </c:numCache>
            </c:numRef>
          </c:val>
        </c:ser>
        <c:gapWidth val="219"/>
        <c:overlap val="-27"/>
        <c:axId val="38536298"/>
        <c:axId val="38779478"/>
      </c:barChart>
      <c:lineChart>
        <c:grouping val="standard"/>
        <c:varyColors val="0"/>
        <c:ser>
          <c:idx val="3"/>
          <c:order val="3"/>
          <c:tx>
            <c:strRef>
              <c:f>label 3</c:f>
              <c:strCache>
                <c:ptCount val="1"/>
                <c:pt idx="0">
                  <c:v>out_case1 - Sum of  L1-dcache-loads</c:v>
                </c:pt>
              </c:strCache>
            </c:strRef>
          </c:tx>
          <c:spPr>
            <a:solidFill>
              <a:srgbClr val="ea6312"/>
            </a:solidFill>
            <a:ln w="28440">
              <a:solidFill>
                <a:srgbClr val="ea6312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800</c:v>
                </c:pt>
                <c:pt idx="1">
                  <c:v>1600</c:v>
                </c:pt>
                <c:pt idx="2">
                  <c:v>3200</c:v>
                </c:pt>
                <c:pt idx="3">
                  <c:v>6400</c:v>
                </c:pt>
              </c:strCache>
            </c:strRef>
          </c:cat>
          <c:val>
            <c:numRef>
              <c:f>3</c:f>
              <c:numCache>
                <c:formatCode>General</c:formatCode>
                <c:ptCount val="4"/>
                <c:pt idx="0">
                  <c:v>22983350584</c:v>
                </c:pt>
                <c:pt idx="1">
                  <c:v>92004863113</c:v>
                </c:pt>
                <c:pt idx="2">
                  <c:v>369031464738</c:v>
                </c:pt>
                <c:pt idx="3">
                  <c:v>1472852489603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label 4</c:f>
              <c:strCache>
                <c:ptCount val="1"/>
                <c:pt idx="0">
                  <c:v>out_case2 - Sum of  L1-dcache-loads</c:v>
                </c:pt>
              </c:strCache>
            </c:strRef>
          </c:tx>
          <c:spPr>
            <a:solidFill>
              <a:srgbClr val="6aac90"/>
            </a:solidFill>
            <a:ln w="28440">
              <a:solidFill>
                <a:srgbClr val="6aac90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800</c:v>
                </c:pt>
                <c:pt idx="1">
                  <c:v>1600</c:v>
                </c:pt>
                <c:pt idx="2">
                  <c:v>3200</c:v>
                </c:pt>
                <c:pt idx="3">
                  <c:v>6400</c:v>
                </c:pt>
              </c:strCache>
            </c:strRef>
          </c:cat>
          <c:val>
            <c:numRef>
              <c:f>4</c:f>
              <c:numCache>
                <c:formatCode>General</c:formatCode>
                <c:ptCount val="4"/>
                <c:pt idx="0">
                  <c:v>29585881773</c:v>
                </c:pt>
                <c:pt idx="1">
                  <c:v>118551079469</c:v>
                </c:pt>
                <c:pt idx="2">
                  <c:v>474508425268</c:v>
                </c:pt>
                <c:pt idx="3">
                  <c:v>1894928860721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label 5</c:f>
              <c:strCache>
                <c:ptCount val="1"/>
                <c:pt idx="0">
                  <c:v>out_case3 - Sum of  L1-dcache-loads</c:v>
                </c:pt>
              </c:strCache>
            </c:strRef>
          </c:tx>
          <c:spPr>
            <a:solidFill>
              <a:srgbClr val="9e5e9b"/>
            </a:solidFill>
            <a:ln w="28440">
              <a:solidFill>
                <a:srgbClr val="9e5e9b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800</c:v>
                </c:pt>
                <c:pt idx="1">
                  <c:v>1600</c:v>
                </c:pt>
                <c:pt idx="2">
                  <c:v>3200</c:v>
                </c:pt>
                <c:pt idx="3">
                  <c:v>6400</c:v>
                </c:pt>
              </c:strCache>
            </c:strRef>
          </c:cat>
          <c:val>
            <c:numRef>
              <c:f>5</c:f>
              <c:numCache>
                <c:formatCode>General</c:formatCode>
                <c:ptCount val="4"/>
                <c:pt idx="0">
                  <c:v>49480759723</c:v>
                </c:pt>
                <c:pt idx="1">
                  <c:v>197547152231</c:v>
                </c:pt>
                <c:pt idx="2">
                  <c:v>791571422569</c:v>
                </c:pt>
                <c:pt idx="3">
                  <c:v>3163291942885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70599418"/>
        <c:axId val="64165511"/>
      </c:lineChart>
      <c:catAx>
        <c:axId val="38536298"/>
        <c:scaling>
          <c:orientation val="minMax"/>
        </c:scaling>
        <c:delete val="0"/>
        <c:axPos val="b"/>
        <c:numFmt formatCode="MM/DD/YYYY" sourceLinked="1"/>
        <c:majorTickMark val="none"/>
        <c:minorTickMark val="none"/>
        <c:tickLblPos val="nextTo"/>
        <c:spPr>
          <a:ln w="936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ffffff"/>
                </a:solidFill>
                <a:latin typeface="Century Gothic"/>
              </a:defRPr>
            </a:pPr>
          </a:p>
        </c:txPr>
        <c:crossAx val="38779478"/>
        <c:crosses val="autoZero"/>
        <c:auto val="1"/>
        <c:lblAlgn val="ctr"/>
        <c:lblOffset val="100"/>
      </c:catAx>
      <c:valAx>
        <c:axId val="38779478"/>
        <c:scaling>
          <c:orientation val="minMax"/>
        </c:scaling>
        <c:delete val="0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noFill/>
          </a:ln>
        </c:spPr>
        <c:txPr>
          <a:bodyPr/>
          <a:lstStyle/>
          <a:p>
            <a:pPr>
              <a:defRPr b="0" sz="900" spc="-1" strike="noStrike">
                <a:solidFill>
                  <a:srgbClr val="ffffff"/>
                </a:solidFill>
                <a:latin typeface="Century Gothic"/>
              </a:defRPr>
            </a:pPr>
          </a:p>
        </c:txPr>
        <c:crossAx val="38536298"/>
        <c:crosses val="autoZero"/>
      </c:valAx>
      <c:catAx>
        <c:axId val="70599418"/>
        <c:scaling>
          <c:orientation val="minMax"/>
        </c:scaling>
        <c:delete val="1"/>
        <c:axPos val="t"/>
        <c:numFmt formatCode="MM/DD/YYYY" sourceLinked="1"/>
        <c:majorTickMark val="out"/>
        <c:minorTickMark val="none"/>
        <c:tickLblPos val="nextTo"/>
        <c:spPr>
          <a:ln w="936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entury Gothic"/>
              </a:defRPr>
            </a:pPr>
          </a:p>
        </c:txPr>
        <c:crossAx val="64165511"/>
        <c:crosses val="autoZero"/>
        <c:auto val="1"/>
        <c:lblAlgn val="ctr"/>
        <c:lblOffset val="100"/>
      </c:catAx>
      <c:valAx>
        <c:axId val="64165511"/>
        <c:scaling>
          <c:orientation val="minMax"/>
        </c:scaling>
        <c:delete val="0"/>
        <c:axPos val="r"/>
        <c:numFmt formatCode="General" sourceLinked="0"/>
        <c:majorTickMark val="out"/>
        <c:minorTickMark val="none"/>
        <c:tickLblPos val="nextTo"/>
        <c:spPr>
          <a:ln w="9360">
            <a:noFill/>
          </a:ln>
        </c:spPr>
        <c:txPr>
          <a:bodyPr/>
          <a:lstStyle/>
          <a:p>
            <a:pPr>
              <a:defRPr b="0" sz="900" spc="-1" strike="noStrike">
                <a:solidFill>
                  <a:srgbClr val="ffffff"/>
                </a:solidFill>
                <a:latin typeface="Century Gothic"/>
              </a:defRPr>
            </a:pPr>
          </a:p>
        </c:txPr>
        <c:crossAx val="70599418"/>
        <c:crosses val="max"/>
      </c:valAx>
      <c:spPr>
        <a:noFill/>
        <a:ln>
          <a:noFill/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b="0" sz="900" spc="-1" strike="noStrike">
              <a:solidFill>
                <a:srgbClr val="ffffff"/>
              </a:solidFill>
              <a:latin typeface="Century Gothic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out_case1 - Sum of Power_per_LLCLoad</c:v>
                </c:pt>
              </c:strCache>
            </c:strRef>
          </c:tx>
          <c:spPr>
            <a:solidFill>
              <a:srgbClr val="b01513"/>
            </a:solidFill>
            <a:ln>
              <a:noFill/>
            </a:ln>
          </c:spPr>
          <c:invertIfNegative val="0"/>
          <c:dLbls>
            <c:numFmt formatCode="General" sourceLinked="1"/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800</c:v>
                </c:pt>
                <c:pt idx="1">
                  <c:v>1600</c:v>
                </c:pt>
                <c:pt idx="2">
                  <c:v>3200</c:v>
                </c:pt>
                <c:pt idx="3">
                  <c:v>6400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9.71530276769545E-007</c:v>
                </c:pt>
                <c:pt idx="1">
                  <c:v>1.75701630519118E-006</c:v>
                </c:pt>
                <c:pt idx="2">
                  <c:v>1.16095962135999E-006</c:v>
                </c:pt>
                <c:pt idx="3">
                  <c:v>2.10225276492266E-006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out_case2 - Sum of Power_per_LLCLoad</c:v>
                </c:pt>
              </c:strCache>
            </c:strRef>
          </c:tx>
          <c:spPr>
            <a:solidFill>
              <a:srgbClr val="e6b729"/>
            </a:solidFill>
            <a:ln>
              <a:noFill/>
            </a:ln>
          </c:spPr>
          <c:invertIfNegative val="0"/>
          <c:dLbls>
            <c:numFmt formatCode="General" sourceLinked="1"/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800</c:v>
                </c:pt>
                <c:pt idx="1">
                  <c:v>1600</c:v>
                </c:pt>
                <c:pt idx="2">
                  <c:v>3200</c:v>
                </c:pt>
                <c:pt idx="3">
                  <c:v>6400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4"/>
                <c:pt idx="0">
                  <c:v>1.54278095999427E-006</c:v>
                </c:pt>
                <c:pt idx="1">
                  <c:v>1.88751447744121E-006</c:v>
                </c:pt>
                <c:pt idx="2">
                  <c:v>1.67529531750491E-006</c:v>
                </c:pt>
                <c:pt idx="3">
                  <c:v>2.15063076343461E-006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out_case3 - Sum of Power_per_LLCLoad</c:v>
                </c:pt>
              </c:strCache>
            </c:strRef>
          </c:tx>
          <c:spPr>
            <a:solidFill>
              <a:srgbClr val="54849a"/>
            </a:solidFill>
            <a:ln>
              <a:noFill/>
            </a:ln>
          </c:spPr>
          <c:invertIfNegative val="0"/>
          <c:dLbls>
            <c:numFmt formatCode="General" sourceLinked="1"/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800</c:v>
                </c:pt>
                <c:pt idx="1">
                  <c:v>1600</c:v>
                </c:pt>
                <c:pt idx="2">
                  <c:v>3200</c:v>
                </c:pt>
                <c:pt idx="3">
                  <c:v>6400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4"/>
                <c:pt idx="0">
                  <c:v>1.16954591327326E-006</c:v>
                </c:pt>
                <c:pt idx="1">
                  <c:v>1.81168982252974E-006</c:v>
                </c:pt>
                <c:pt idx="2">
                  <c:v>1.39017296462517E-006</c:v>
                </c:pt>
                <c:pt idx="3">
                  <c:v>1.87764052409768E-006</c:v>
                </c:pt>
              </c:numCache>
            </c:numRef>
          </c:val>
        </c:ser>
        <c:gapWidth val="219"/>
        <c:overlap val="-27"/>
        <c:axId val="11549877"/>
        <c:axId val="71346087"/>
      </c:barChart>
      <c:lineChart>
        <c:grouping val="standard"/>
        <c:varyColors val="0"/>
        <c:ser>
          <c:idx val="3"/>
          <c:order val="3"/>
          <c:tx>
            <c:strRef>
              <c:f>label 3</c:f>
              <c:strCache>
                <c:ptCount val="1"/>
                <c:pt idx="0">
                  <c:v>out_case1 - Sum of  LLC-loads</c:v>
                </c:pt>
              </c:strCache>
            </c:strRef>
          </c:tx>
          <c:spPr>
            <a:solidFill>
              <a:srgbClr val="ea6312"/>
            </a:solidFill>
            <a:ln w="28440">
              <a:solidFill>
                <a:srgbClr val="ea6312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800</c:v>
                </c:pt>
                <c:pt idx="1">
                  <c:v>1600</c:v>
                </c:pt>
                <c:pt idx="2">
                  <c:v>3200</c:v>
                </c:pt>
                <c:pt idx="3">
                  <c:v>6400</c:v>
                </c:pt>
              </c:strCache>
            </c:strRef>
          </c:cat>
          <c:val>
            <c:numRef>
              <c:f>3</c:f>
              <c:numCache>
                <c:formatCode>General</c:formatCode>
                <c:ptCount val="4"/>
                <c:pt idx="0">
                  <c:v>6175824</c:v>
                </c:pt>
                <c:pt idx="1">
                  <c:v>12521227</c:v>
                </c:pt>
                <c:pt idx="2">
                  <c:v>73215294</c:v>
                </c:pt>
                <c:pt idx="3">
                  <c:v>153169022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label 4</c:f>
              <c:strCache>
                <c:ptCount val="1"/>
                <c:pt idx="0">
                  <c:v>out_case2 - Sum of  LLC-loads</c:v>
                </c:pt>
              </c:strCache>
            </c:strRef>
          </c:tx>
          <c:spPr>
            <a:solidFill>
              <a:srgbClr val="6aac90"/>
            </a:solidFill>
            <a:ln w="28440">
              <a:solidFill>
                <a:srgbClr val="6aac90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800</c:v>
                </c:pt>
                <c:pt idx="1">
                  <c:v>1600</c:v>
                </c:pt>
                <c:pt idx="2">
                  <c:v>3200</c:v>
                </c:pt>
                <c:pt idx="3">
                  <c:v>6400</c:v>
                </c:pt>
              </c:strCache>
            </c:strRef>
          </c:cat>
          <c:val>
            <c:numRef>
              <c:f>4</c:f>
              <c:numCache>
                <c:formatCode>General</c:formatCode>
                <c:ptCount val="4"/>
                <c:pt idx="0">
                  <c:v>8426342</c:v>
                </c:pt>
                <c:pt idx="1">
                  <c:v>24370674</c:v>
                </c:pt>
                <c:pt idx="2">
                  <c:v>98490098</c:v>
                </c:pt>
                <c:pt idx="3">
                  <c:v>307816670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label 5</c:f>
              <c:strCache>
                <c:ptCount val="1"/>
                <c:pt idx="0">
                  <c:v>out_case3 - Sum of  LLC-loads</c:v>
                </c:pt>
              </c:strCache>
            </c:strRef>
          </c:tx>
          <c:spPr>
            <a:solidFill>
              <a:srgbClr val="9e5e9b"/>
            </a:solidFill>
            <a:ln w="28440">
              <a:solidFill>
                <a:srgbClr val="9e5e9b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800</c:v>
                </c:pt>
                <c:pt idx="1">
                  <c:v>1600</c:v>
                </c:pt>
                <c:pt idx="2">
                  <c:v>3200</c:v>
                </c:pt>
                <c:pt idx="3">
                  <c:v>6400</c:v>
                </c:pt>
              </c:strCache>
            </c:strRef>
          </c:cat>
          <c:val>
            <c:numRef>
              <c:f>5</c:f>
              <c:numCache>
                <c:formatCode>General</c:formatCode>
                <c:ptCount val="4"/>
                <c:pt idx="0">
                  <c:v>17100654</c:v>
                </c:pt>
                <c:pt idx="1">
                  <c:v>45261611</c:v>
                </c:pt>
                <c:pt idx="2">
                  <c:v>230187184</c:v>
                </c:pt>
                <c:pt idx="3">
                  <c:v>705672882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55431913"/>
        <c:axId val="38937905"/>
      </c:lineChart>
      <c:catAx>
        <c:axId val="11549877"/>
        <c:scaling>
          <c:orientation val="minMax"/>
        </c:scaling>
        <c:delete val="0"/>
        <c:axPos val="b"/>
        <c:numFmt formatCode="MM/DD/YYYY" sourceLinked="1"/>
        <c:majorTickMark val="none"/>
        <c:minorTickMark val="none"/>
        <c:tickLblPos val="nextTo"/>
        <c:spPr>
          <a:ln w="936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ffffff"/>
                </a:solidFill>
                <a:latin typeface="Century Gothic"/>
              </a:defRPr>
            </a:pPr>
          </a:p>
        </c:txPr>
        <c:crossAx val="71346087"/>
        <c:crosses val="autoZero"/>
        <c:auto val="1"/>
        <c:lblAlgn val="ctr"/>
        <c:lblOffset val="100"/>
      </c:catAx>
      <c:valAx>
        <c:axId val="71346087"/>
        <c:scaling>
          <c:orientation val="minMax"/>
        </c:scaling>
        <c:delete val="0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noFill/>
          </a:ln>
        </c:spPr>
        <c:txPr>
          <a:bodyPr/>
          <a:lstStyle/>
          <a:p>
            <a:pPr>
              <a:defRPr b="0" sz="900" spc="-1" strike="noStrike">
                <a:solidFill>
                  <a:srgbClr val="ffffff"/>
                </a:solidFill>
                <a:latin typeface="Century Gothic"/>
              </a:defRPr>
            </a:pPr>
          </a:p>
        </c:txPr>
        <c:crossAx val="11549877"/>
        <c:crosses val="autoZero"/>
      </c:valAx>
      <c:catAx>
        <c:axId val="55431913"/>
        <c:scaling>
          <c:orientation val="minMax"/>
        </c:scaling>
        <c:delete val="1"/>
        <c:axPos val="t"/>
        <c:numFmt formatCode="MM/DD/YYYY" sourceLinked="1"/>
        <c:majorTickMark val="out"/>
        <c:minorTickMark val="none"/>
        <c:tickLblPos val="nextTo"/>
        <c:spPr>
          <a:ln w="936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entury Gothic"/>
              </a:defRPr>
            </a:pPr>
          </a:p>
        </c:txPr>
        <c:crossAx val="38937905"/>
        <c:crosses val="autoZero"/>
        <c:auto val="1"/>
        <c:lblAlgn val="ctr"/>
        <c:lblOffset val="100"/>
      </c:catAx>
      <c:valAx>
        <c:axId val="38937905"/>
        <c:scaling>
          <c:orientation val="minMax"/>
        </c:scaling>
        <c:delete val="0"/>
        <c:axPos val="r"/>
        <c:numFmt formatCode="General" sourceLinked="0"/>
        <c:majorTickMark val="out"/>
        <c:minorTickMark val="none"/>
        <c:tickLblPos val="nextTo"/>
        <c:spPr>
          <a:ln w="9360">
            <a:noFill/>
          </a:ln>
        </c:spPr>
        <c:txPr>
          <a:bodyPr/>
          <a:lstStyle/>
          <a:p>
            <a:pPr>
              <a:defRPr b="0" sz="900" spc="-1" strike="noStrike">
                <a:solidFill>
                  <a:srgbClr val="ffffff"/>
                </a:solidFill>
                <a:latin typeface="Century Gothic"/>
              </a:defRPr>
            </a:pPr>
          </a:p>
        </c:txPr>
        <c:crossAx val="55431913"/>
        <c:crosses val="max"/>
      </c:valAx>
      <c:spPr>
        <a:noFill/>
        <a:ln>
          <a:noFill/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b="0" sz="900" spc="-1" strike="noStrike">
              <a:solidFill>
                <a:srgbClr val="ffffff"/>
              </a:solidFill>
              <a:latin typeface="Century Gothic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DejaVu Sans"/>
              </a:rPr>
              <a:t>Click to move the slide</a:t>
            </a:r>
            <a:endParaRPr b="0" lang="en-US" sz="4400" spc="-1" strike="noStrike">
              <a:latin typeface="DejaVu Sans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DejaVu Sans"/>
              </a:rPr>
              <a:t>Click to edit the notes format</a:t>
            </a:r>
            <a:endParaRPr b="0" lang="en-US" sz="2000" spc="-1" strike="noStrike">
              <a:latin typeface="DejaVu Sans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DejaVu Serif"/>
              </a:rPr>
              <a:t>&lt;header&gt;</a:t>
            </a:r>
            <a:endParaRPr b="0" lang="en-US" sz="1400" spc="-1" strike="noStrike">
              <a:latin typeface="DejaVu Serif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DejaVu Serif"/>
              </a:rPr>
              <a:t>&lt;date/time&gt;</a:t>
            </a:r>
            <a:endParaRPr b="0" lang="en-US" sz="1400" spc="-1" strike="noStrike">
              <a:latin typeface="DejaVu Serif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DejaVu Serif"/>
              </a:rPr>
              <a:t>&lt;footer&gt;</a:t>
            </a:r>
            <a:endParaRPr b="0" lang="en-US" sz="1400" spc="-1" strike="noStrike">
              <a:latin typeface="DejaVu Serif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5C0369B-75EB-4F68-98F7-AC49CCA263DF}" type="slidenum">
              <a:rPr b="0" lang="en-US" sz="1400" spc="-1" strike="noStrike">
                <a:latin typeface="DejaVu Serif"/>
              </a:rPr>
              <a:t>&lt;number&gt;</a:t>
            </a:fld>
            <a:endParaRPr b="0" lang="en-US" sz="1400" spc="-1" strike="noStrike">
              <a:latin typeface="DejaVu Serif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DejaVu Sans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AFC0A05-F266-489C-A61B-846938AFB32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DejaVu Sans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DejaVu San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DejaVu Sans"/>
              </a:rPr>
              <a:t>Click to edit the title text format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4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4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DejaVu Sans"/>
              </a:rPr>
              <a:t>Click to edit the title text format</a:t>
            </a:r>
            <a:endParaRPr b="0" lang="en-US" sz="4400" spc="-1" strike="noStrike">
              <a:latin typeface="DejaVu Sans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89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1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92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93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DejaVu Sans"/>
              </a:rPr>
              <a:t>Click to edit the title text format</a:t>
            </a:r>
            <a:endParaRPr b="0" lang="en-US" sz="4400" spc="-1" strike="noStrike">
              <a:latin typeface="DejaVu Sans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13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3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13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8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DejaVu Sans"/>
              </a:rPr>
              <a:t>Click to edit the title text format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DejaVu Sans"/>
              </a:rPr>
              <a:t>Click to edit the outline text format</a:t>
            </a:r>
            <a:endParaRPr b="0" lang="en-US" sz="3200" spc="-1" strike="noStrike">
              <a:latin typeface="DejaVu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DejaVu Sans"/>
              </a:rPr>
              <a:t>Second Outline Level</a:t>
            </a:r>
            <a:endParaRPr b="0" lang="en-US" sz="2800" spc="-1" strike="noStrike">
              <a:latin typeface="DejaVu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DejaVu Sans"/>
              </a:rPr>
              <a:t>Third Outline Level</a:t>
            </a:r>
            <a:endParaRPr b="0" lang="en-US" sz="2400" spc="-1" strike="noStrike">
              <a:latin typeface="DejaVu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DejaVu Sans"/>
              </a:rPr>
              <a:t>Fourth Outline Level</a:t>
            </a:r>
            <a:endParaRPr b="0" lang="en-US" sz="2000" spc="-1" strike="noStrike">
              <a:latin typeface="DejaVu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Fifth Outline Level</a:t>
            </a:r>
            <a:endParaRPr b="0" lang="en-US" sz="2000" spc="-1" strike="noStrike">
              <a:latin typeface="DejaVu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Sixth Outline Level</a:t>
            </a:r>
            <a:endParaRPr b="0" lang="en-US" sz="2000" spc="-1" strike="noStrike">
              <a:latin typeface="DejaVu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DejaVu Sans"/>
              </a:rPr>
              <a:t>Seventh Outline Level</a:t>
            </a:r>
            <a:endParaRPr b="0" lang="en-US" sz="2000" spc="-1" strike="noStrike"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154880" y="2550960"/>
            <a:ext cx="11036160" cy="23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Power And Data Movement</a:t>
            </a:r>
            <a:br/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GitHub: https://github.com/jasongraalum/CS533_Spring2018_Group2_Project</a:t>
            </a:r>
            <a:br/>
            <a:endParaRPr b="0" lang="en-US" sz="2000" spc="-1" strike="noStrike">
              <a:latin typeface="DejaVu Sans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8513640" y="4220280"/>
            <a:ext cx="3677400" cy="168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8ad0d6"/>
                </a:solidFill>
                <a:latin typeface="Century Gothic"/>
              </a:rPr>
              <a:t>- Alex Kelly</a:t>
            </a:r>
            <a:endParaRPr b="0" lang="en-US" sz="20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8ad0d6"/>
                </a:solidFill>
                <a:latin typeface="Century Gothic"/>
              </a:rPr>
              <a:t>-Ajinkya Shinde</a:t>
            </a:r>
            <a:endParaRPr b="0" lang="en-US" sz="20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8ad0d6"/>
                </a:solidFill>
                <a:latin typeface="Century Gothic"/>
              </a:rPr>
              <a:t>-Jason Graalum</a:t>
            </a:r>
            <a:endParaRPr b="0" lang="en-US" sz="20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8ad0d6"/>
                </a:solidFill>
                <a:latin typeface="Century Gothic"/>
              </a:rPr>
              <a:t>-Shikha Shah</a:t>
            </a:r>
            <a:endParaRPr b="0" lang="en-US" sz="2000" spc="-1" strike="noStrike">
              <a:latin typeface="DejaVu Sans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Big Data: Map, Filter, Reduce</a:t>
            </a:r>
            <a:endParaRPr b="0" lang="en-US" sz="4200" spc="-1" strike="noStrike">
              <a:latin typeface="DejaVu Sans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103400" y="1407960"/>
            <a:ext cx="8945640" cy="48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Simple high-level algorithms for dealing with massive data asynchronously</a:t>
            </a:r>
            <a:endParaRPr b="0" lang="en-US" sz="3200" spc="-1" strike="noStrike">
              <a:latin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One of the most popular cases of functional programming used in practice</a:t>
            </a:r>
            <a:endParaRPr b="0" lang="en-US" sz="3200" spc="-1" strike="noStrike">
              <a:latin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Google and Amazon like these a lot</a:t>
            </a:r>
            <a:endParaRPr b="0" lang="en-US" sz="3200" spc="-1" strike="noStrike">
              <a:latin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Used everywhere all the time</a:t>
            </a:r>
            <a:endParaRPr b="0" lang="en-US" sz="3200" spc="-1" strike="noStrike">
              <a:latin typeface="DejaVu Sans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NLP: Markov-chain N-Gram</a:t>
            </a:r>
            <a:endParaRPr b="0" lang="en-US" sz="4200" spc="-1" strike="noStrike">
              <a:latin typeface="DejaVu Sans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103400" y="1407960"/>
            <a:ext cx="8945640" cy="48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Very simple but powerful probabilistic natural language model</a:t>
            </a:r>
            <a:endParaRPr b="0" lang="en-US" sz="3200" spc="-1" strike="noStrike">
              <a:latin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Build a probability model of all possible next words given a sequence of N words</a:t>
            </a:r>
            <a:endParaRPr b="0" lang="en-US" sz="3200" spc="-1" strike="noStrike">
              <a:latin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Underpins a lot of machine translation, text synthesis, and sentiment analysis</a:t>
            </a:r>
            <a:endParaRPr b="0" lang="en-US" sz="3200" spc="-1" strike="noStrike">
              <a:latin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Lots of data to crunch: Needs huge corpuses to be even remotely useful</a:t>
            </a:r>
            <a:endParaRPr b="0" lang="en-US" sz="3200" spc="-1" strike="noStrike">
              <a:latin typeface="DejaVu Sans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Markov Ouroboros: “Realistic” test</a:t>
            </a:r>
            <a:endParaRPr b="0" lang="en-US" sz="4200" spc="-1" strike="noStrike">
              <a:latin typeface="DejaVu Sans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103400" y="1407960"/>
            <a:ext cx="8945640" cy="48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Process a big corpus of data (Tweets)</a:t>
            </a:r>
            <a:endParaRPr b="0" lang="en-US" sz="3200" spc="-1" strike="noStrike">
              <a:latin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Filter and Map to generate n-grams, then stack them with a reduce step</a:t>
            </a:r>
            <a:endParaRPr b="0" lang="en-US" sz="3200" spc="-1" strike="noStrike">
              <a:latin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Build a simplistic markov-chain bigram model with all the data</a:t>
            </a:r>
            <a:endParaRPr b="0" lang="en-US" sz="3200" spc="-1" strike="noStrike">
              <a:latin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Sample new text from the model and feed it right back through the first step</a:t>
            </a:r>
            <a:endParaRPr b="0" lang="en-US" sz="3200" spc="-1" strike="noStrike">
              <a:latin typeface="DejaVu Sans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Markov Ouroboros: Why?</a:t>
            </a:r>
            <a:endParaRPr b="0" lang="en-US" sz="4200" spc="-1" strike="noStrike">
              <a:latin typeface="DejaVu Sans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1103400" y="1407960"/>
            <a:ext cx="8945640" cy="48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Moves a whole bunch of data around</a:t>
            </a:r>
            <a:endParaRPr b="0" lang="en-US" sz="3200" spc="-1" strike="noStrike">
              <a:latin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Different kinds of data processing</a:t>
            </a:r>
            <a:endParaRPr b="0" lang="en-US" sz="3200" spc="-1" strike="noStrike">
              <a:latin typeface="DejaVu Sans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Aggregation</a:t>
            </a:r>
            <a:endParaRPr b="0" lang="en-US" sz="3200" spc="-1" strike="noStrike">
              <a:latin typeface="DejaVu Sans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Filtering</a:t>
            </a:r>
            <a:endParaRPr b="0" lang="en-US" sz="3200" spc="-1" strike="noStrike">
              <a:latin typeface="DejaVu Sans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Comparisons</a:t>
            </a:r>
            <a:endParaRPr b="0" lang="en-US" sz="3200" spc="-1" strike="noStrike">
              <a:latin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Highly entropic data, so likely to cause cause cache misses</a:t>
            </a:r>
            <a:endParaRPr b="0" lang="en-US" sz="3200" spc="-1" strike="noStrike">
              <a:latin typeface="DejaVu Sans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Markov Ouroboros: Cases</a:t>
            </a:r>
            <a:endParaRPr b="0" lang="en-US" sz="4200" spc="-1" strike="noStrike">
              <a:latin typeface="DejaVu Sans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1103400" y="1407960"/>
            <a:ext cx="8945640" cy="48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Baseline: Do it on one core</a:t>
            </a:r>
            <a:endParaRPr b="0" lang="en-US" sz="3200" spc="-1" strike="noStrike">
              <a:latin typeface="DejaVu Sans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How much power does just spinning up the python runtime take?</a:t>
            </a:r>
            <a:endParaRPr b="0" lang="en-US" sz="3200" spc="-1" strike="noStrike">
              <a:latin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Parallel: Split the data, put it on 4 cores</a:t>
            </a:r>
            <a:endParaRPr b="0" lang="en-US" sz="3200" spc="-1" strike="noStrike">
              <a:latin typeface="DejaVu Sans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With full processor utilization, how much more power do we use?</a:t>
            </a:r>
            <a:endParaRPr b="0" lang="en-US" sz="3200" spc="-1" strike="noStrike">
              <a:latin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Cascading: Move the data between cores</a:t>
            </a:r>
            <a:endParaRPr b="0" lang="en-US" sz="3200" spc="-1" strike="noStrike">
              <a:latin typeface="DejaVu Sans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Does moving the data around increase power consumption?</a:t>
            </a:r>
            <a:endParaRPr b="0" lang="en-US" sz="3200" spc="-1" strike="noStrike">
              <a:latin typeface="DejaVu Sans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Markov Ouroboros: Details</a:t>
            </a:r>
            <a:endParaRPr b="0" lang="en-US" sz="4200" spc="-1" strike="noStrike">
              <a:latin typeface="DejaVu Sans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103400" y="1407960"/>
            <a:ext cx="8945640" cy="48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Does the size/amount of data matter?</a:t>
            </a:r>
            <a:endParaRPr b="0" lang="en-US" sz="3200" spc="-1" strike="noStrike">
              <a:latin typeface="DejaVu Sans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Cache vs Memory</a:t>
            </a:r>
            <a:endParaRPr b="0" lang="en-US" sz="3200" spc="-1" strike="noStrike">
              <a:latin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What about complexity?</a:t>
            </a:r>
            <a:endParaRPr b="0" lang="en-US" sz="3200" spc="-1" strike="noStrike">
              <a:latin typeface="DejaVu Sans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Will the power usage go down if the models regulaize the data?</a:t>
            </a:r>
            <a:endParaRPr b="0" lang="en-US" sz="3200" spc="-1" strike="noStrike">
              <a:latin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Controlling for the disk read</a:t>
            </a:r>
            <a:endParaRPr b="0" lang="en-US" sz="3200" spc="-1" strike="noStrike">
              <a:latin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What kind of processing do you cascade?</a:t>
            </a:r>
            <a:endParaRPr b="0" lang="en-US" sz="3200" spc="-1" strike="noStrike">
              <a:latin typeface="DejaVu Sans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Different steps?</a:t>
            </a:r>
            <a:endParaRPr b="0" lang="en-US" sz="3200" spc="-1" strike="noStrike">
              <a:latin typeface="DejaVu Sans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“</a:t>
            </a: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Juggling” data?</a:t>
            </a:r>
            <a:endParaRPr b="0" lang="en-US" sz="3200" spc="-1" strike="noStrike">
              <a:latin typeface="DejaVu Sans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Markov Ouroboros: “Results”</a:t>
            </a:r>
            <a:endParaRPr b="0" lang="en-US" sz="4200" spc="-1" strike="noStrike">
              <a:latin typeface="DejaVu Sans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103400" y="1407960"/>
            <a:ext cx="8945640" cy="48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Working test case, but...</a:t>
            </a:r>
            <a:endParaRPr b="0" lang="en-US" sz="3200" spc="-1" strike="noStrike">
              <a:latin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Power monitor stopped working</a:t>
            </a:r>
            <a:endParaRPr b="0" lang="en-US" sz="3200" spc="-1" strike="noStrike">
              <a:latin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Only subjective results</a:t>
            </a:r>
            <a:endParaRPr b="0" lang="en-US" sz="3200" spc="-1" strike="noStrike">
              <a:latin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Spoilers: Different processes are a hard test case to get right </a:t>
            </a:r>
            <a:endParaRPr b="0" lang="en-US" sz="3200" spc="-1" strike="noStrike">
              <a:latin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But working test code which we will make available if anyone’s curious</a:t>
            </a:r>
            <a:endParaRPr b="0" lang="en-US" sz="3200" spc="-1" strike="noStrike">
              <a:latin typeface="DejaVu Sans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Results</a:t>
            </a:r>
            <a:endParaRPr b="0" lang="en-US" sz="4200" spc="-1" strike="noStrike">
              <a:latin typeface="DejaVu Sans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Add Graphs</a:t>
            </a:r>
            <a:endParaRPr b="0" lang="en-US" sz="2000" spc="-1" strike="noStrike">
              <a:latin typeface="DejaVu Sans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Conclusion</a:t>
            </a:r>
            <a:endParaRPr b="0" lang="en-US" sz="4200" spc="-1" strike="noStrike">
              <a:latin typeface="DejaVu Sans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Explain Result</a:t>
            </a:r>
            <a:endParaRPr b="0" lang="en-US" sz="2000" spc="-1" strike="noStrike">
              <a:latin typeface="DejaVu Sans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References</a:t>
            </a:r>
            <a:endParaRPr b="0" lang="en-US" sz="4200" spc="-1" strike="noStrike">
              <a:latin typeface="DejaVu Sans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646200" y="860760"/>
            <a:ext cx="940392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Goals:</a:t>
            </a:r>
            <a:endParaRPr b="0" lang="en-US" sz="4200" spc="-1" strike="noStrike">
              <a:latin typeface="DejaVu Sans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646200" y="2020680"/>
            <a:ext cx="8946000" cy="16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Write benchmark codes that target specific configurations expected to be power efficient or power inefficient.</a:t>
            </a:r>
            <a:endParaRPr b="0" lang="en-US" sz="2000" spc="-1" strike="noStrike">
              <a:latin typeface="DejaVu Sans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Conduct a study using the benchmarks to actually measure the power consumption.</a:t>
            </a:r>
            <a:endParaRPr b="0" lang="en-US" sz="2000" spc="-1" strike="noStrike">
              <a:latin typeface="DejaVu Sans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Back up slides</a:t>
            </a:r>
            <a:endParaRPr b="0" lang="en-US" sz="4200" spc="-1" strike="noStrike">
              <a:latin typeface="DejaVu Sans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Raspberry Pi 3 </a:t>
            </a:r>
            <a:endParaRPr b="0" lang="en-US" sz="4200" spc="-1" strike="noStrike">
              <a:latin typeface="DejaVu Sans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754920" y="1544760"/>
            <a:ext cx="610956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Why did we use a Raspberry Pi 3?</a:t>
            </a:r>
            <a:endParaRPr b="0" lang="en-US" sz="3200" spc="-1" strike="noStrike">
              <a:latin typeface="DejaVu Sans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Ease of use</a:t>
            </a:r>
            <a:endParaRPr b="0" lang="en-US" sz="3200" spc="-1" strike="noStrike">
              <a:latin typeface="DejaVu Sans"/>
            </a:endParaRPr>
          </a:p>
          <a:p>
            <a:pPr lvl="2" marL="1143000" indent="-22788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Easy Access</a:t>
            </a:r>
            <a:endParaRPr b="0" lang="en-US" sz="3200" spc="-1" strike="noStrike">
              <a:latin typeface="DejaVu Sans"/>
            </a:endParaRPr>
          </a:p>
          <a:p>
            <a:pPr lvl="2" marL="1143000" indent="-22788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Easy Configuration</a:t>
            </a:r>
            <a:endParaRPr b="0" lang="en-US" sz="3200" spc="-1" strike="noStrike">
              <a:latin typeface="DejaVu Sans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Power measurement through USB power supply</a:t>
            </a:r>
            <a:endParaRPr b="0" lang="en-US" sz="32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200" spc="-1" strike="noStrike">
              <a:latin typeface="DejaVu Sans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Was it a good decision?</a:t>
            </a:r>
            <a:endParaRPr b="0" lang="en-US" sz="3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DejaVu Sans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646200" y="811800"/>
            <a:ext cx="9403920" cy="9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Hypothesis &amp; Decision</a:t>
            </a:r>
            <a:endParaRPr b="0" lang="en-US" sz="4200" spc="-1" strike="noStrike">
              <a:latin typeface="DejaVu Sans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646200" y="21934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Assumed that power consumption increases with the increase in data movement and makes code less efficient with degradation in performance.</a:t>
            </a:r>
            <a:endParaRPr b="0" lang="en-US" sz="2000" spc="-1" strike="noStrike">
              <a:latin typeface="DejaVu Sans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Well, How to measure?</a:t>
            </a:r>
            <a:endParaRPr b="0" lang="en-US" sz="2000" spc="-1" strike="noStrike">
              <a:latin typeface="DejaVu Sans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414360" y="249480"/>
            <a:ext cx="3939840" cy="80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Methodology</a:t>
            </a:r>
            <a:endParaRPr b="0" lang="en-US" sz="4200" spc="-1" strike="noStrike">
              <a:latin typeface="DejaVu Sans"/>
            </a:endParaRPr>
          </a:p>
        </p:txBody>
      </p:sp>
      <p:pic>
        <p:nvPicPr>
          <p:cNvPr id="189" name="Content Placeholder 3" descr=""/>
          <p:cNvPicPr/>
          <p:nvPr/>
        </p:nvPicPr>
        <p:blipFill>
          <a:blip r:embed="rId1"/>
          <a:stretch/>
        </p:blipFill>
        <p:spPr>
          <a:xfrm>
            <a:off x="5703120" y="1059480"/>
            <a:ext cx="6457320" cy="512280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414360" y="1378800"/>
            <a:ext cx="5056200" cy="545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Three Cases</a:t>
            </a:r>
            <a:endParaRPr b="0" lang="en-US" sz="3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DejaVu Sans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Baseline(red line)</a:t>
            </a:r>
            <a:endParaRPr b="0" lang="en-US" sz="2400" spc="-1" strike="noStrike">
              <a:latin typeface="DejaVu Sans"/>
            </a:endParaRPr>
          </a:p>
          <a:p>
            <a:pPr lvl="1" marL="7430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Load data into core and operate</a:t>
            </a:r>
            <a:endParaRPr b="0" lang="en-US" sz="2400" spc="-1" strike="noStrike">
              <a:latin typeface="DejaVu Sans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latin typeface="DejaVu Sans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L1 Cache Loads(orange line)</a:t>
            </a:r>
            <a:endParaRPr b="0" lang="en-US" sz="2400" spc="-1" strike="noStrike">
              <a:latin typeface="DejaVu Sans"/>
            </a:endParaRPr>
          </a:p>
          <a:p>
            <a:pPr lvl="1" marL="7430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On each operation, load data from L1 to core</a:t>
            </a:r>
            <a:endParaRPr b="0" lang="en-US" sz="2400" spc="-1" strike="noStrike">
              <a:latin typeface="DejaVu Sans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latin typeface="DejaVu Sans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LLC Cache Loads(green line)</a:t>
            </a:r>
            <a:endParaRPr b="0" lang="en-US" sz="2400" spc="-1" strike="noStrike">
              <a:latin typeface="DejaVu Sans"/>
            </a:endParaRPr>
          </a:p>
          <a:p>
            <a:pPr lvl="1" marL="7430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On each operation, load data from LLC to L1 to core</a:t>
            </a:r>
            <a:endParaRPr b="0" lang="en-US" sz="2400" spc="-1" strike="noStrike">
              <a:latin typeface="DejaVu Sans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Data Movement</a:t>
            </a:r>
            <a:endParaRPr b="0" lang="en-US" sz="4200" spc="-1" strike="noStrike">
              <a:latin typeface="DejaVu Sans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1103400" y="1407960"/>
            <a:ext cx="8946000" cy="48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Initialization</a:t>
            </a:r>
            <a:endParaRPr b="0" lang="en-US" sz="3200" spc="-1" strike="noStrike">
              <a:latin typeface="DejaVu Sans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For all cases, we need a consistent configuration cost</a:t>
            </a:r>
            <a:endParaRPr b="0" lang="en-US" sz="3200" spc="-1" strike="noStrike">
              <a:latin typeface="DejaVu Sans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Memory allocation and initialization</a:t>
            </a:r>
            <a:endParaRPr b="0" lang="en-US" sz="3200" spc="-1" strike="noStrike">
              <a:latin typeface="DejaVu Sans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Array size == 2X L1 Cache Size</a:t>
            </a:r>
            <a:endParaRPr b="0" lang="en-US" sz="3200" spc="-1" strike="noStrike">
              <a:latin typeface="DejaVu Sans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Baseline</a:t>
            </a:r>
            <a:endParaRPr b="0" lang="en-US" sz="3200" spc="-1" strike="noStrike">
              <a:latin typeface="DejaVu Sans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Simple operation(addition) on value in core registers</a:t>
            </a:r>
            <a:endParaRPr b="0" lang="en-US" sz="3200" spc="-1" strike="noStrike">
              <a:latin typeface="DejaVu Sans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L1 Cache</a:t>
            </a:r>
            <a:endParaRPr b="0" lang="en-US" sz="3200" spc="-1" strike="noStrike">
              <a:latin typeface="DejaVu Sans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Alternate between two L1 cache lines</a:t>
            </a:r>
            <a:endParaRPr b="0" lang="en-US" sz="3200" spc="-1" strike="noStrike">
              <a:latin typeface="DejaVu Sans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LLC </a:t>
            </a:r>
            <a:endParaRPr b="0" lang="en-US" sz="3200" spc="-1" strike="noStrike">
              <a:latin typeface="DejaVu Sans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Load from a new cache line on each access</a:t>
            </a:r>
            <a:endParaRPr b="0" lang="en-US" sz="3200" spc="-1" strike="noStrike">
              <a:latin typeface="DejaVu Sans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Twice as many cache lines in the array as in L1</a:t>
            </a:r>
            <a:endParaRPr b="0" lang="en-US" sz="3200" spc="-1" strike="noStrike">
              <a:latin typeface="DejaVu Sans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Guarantees that every load causes a L1 cache miss</a:t>
            </a:r>
            <a:endParaRPr b="0" lang="en-US" sz="3200" spc="-1" strike="noStrike">
              <a:latin typeface="DejaVu Sans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162000" y="363240"/>
            <a:ext cx="36205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Experimental Setup</a:t>
            </a:r>
            <a:br/>
            <a:endParaRPr b="0" lang="en-US" sz="4200" spc="-1" strike="noStrike">
              <a:latin typeface="DejaVu Sans"/>
            </a:endParaRPr>
          </a:p>
        </p:txBody>
      </p:sp>
      <p:pic>
        <p:nvPicPr>
          <p:cNvPr id="194" name="Picture 3" descr=""/>
          <p:cNvPicPr/>
          <p:nvPr/>
        </p:nvPicPr>
        <p:blipFill>
          <a:blip r:embed="rId1"/>
          <a:stretch/>
        </p:blipFill>
        <p:spPr>
          <a:xfrm>
            <a:off x="4499280" y="582840"/>
            <a:ext cx="7171920" cy="5378760"/>
          </a:xfrm>
          <a:prstGeom prst="rect">
            <a:avLst/>
          </a:prstGeom>
          <a:ln>
            <a:noFill/>
          </a:ln>
        </p:spPr>
      </p:pic>
      <p:sp>
        <p:nvSpPr>
          <p:cNvPr id="195" name="CustomShape 2"/>
          <p:cNvSpPr/>
          <p:nvPr/>
        </p:nvSpPr>
        <p:spPr>
          <a:xfrm>
            <a:off x="367920" y="1763640"/>
            <a:ext cx="3811680" cy="478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Used bash script to run multiple cases</a:t>
            </a:r>
            <a:endParaRPr b="0" lang="en-US" sz="2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DejaVu Sans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Took photo of power meter in between each run</a:t>
            </a:r>
            <a:endParaRPr b="0" lang="en-US" sz="2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DejaVu Sans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Found good use for Algorithms Textbook</a:t>
            </a:r>
            <a:endParaRPr b="0" lang="en-US" sz="2800" spc="-1" strike="noStrike">
              <a:latin typeface="DejaVu Sans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646200" y="452880"/>
            <a:ext cx="7539120" cy="8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Power per L1 Cache Load</a:t>
            </a:r>
            <a:endParaRPr b="0" lang="en-US" sz="4200" spc="-1" strike="noStrike">
              <a:latin typeface="DejaVu Sans"/>
            </a:endParaRPr>
          </a:p>
        </p:txBody>
      </p:sp>
      <p:graphicFrame>
        <p:nvGraphicFramePr>
          <p:cNvPr id="197" name="Chart 2"/>
          <p:cNvGraphicFramePr/>
          <p:nvPr/>
        </p:nvGraphicFramePr>
        <p:xfrm>
          <a:off x="646200" y="1161000"/>
          <a:ext cx="10397880" cy="544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Power per LLC Cache Load</a:t>
            </a:r>
            <a:endParaRPr b="0" lang="en-US" sz="4200" spc="-1" strike="noStrike">
              <a:latin typeface="DejaVu Sans"/>
            </a:endParaRPr>
          </a:p>
        </p:txBody>
      </p:sp>
      <p:graphicFrame>
        <p:nvGraphicFramePr>
          <p:cNvPr id="199" name="Chart 3"/>
          <p:cNvGraphicFramePr/>
          <p:nvPr/>
        </p:nvGraphicFramePr>
        <p:xfrm>
          <a:off x="646200" y="1177920"/>
          <a:ext cx="9665640" cy="5236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Real-World(ish) Data-Flow Cases:</a:t>
            </a:r>
            <a:endParaRPr b="0" lang="en-US" sz="4200" spc="-1" strike="noStrike">
              <a:latin typeface="DejaVu Sans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1103400" y="1407960"/>
            <a:ext cx="8945640" cy="48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What kind of data-intensive applications are common in the wild?</a:t>
            </a:r>
            <a:endParaRPr b="0" lang="en-US" sz="3200" spc="-1" strike="noStrike">
              <a:latin typeface="DejaVu Sans"/>
            </a:endParaRPr>
          </a:p>
          <a:p>
            <a:pPr lvl="1" marL="743040" indent="-28476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Databases </a:t>
            </a:r>
            <a:endParaRPr b="0" lang="en-US" sz="3200" spc="-1" strike="noStrike">
              <a:latin typeface="DejaVu Sans"/>
            </a:endParaRPr>
          </a:p>
          <a:p>
            <a:pPr lvl="1" marL="743040" indent="-28476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Analytics / Machine Learning</a:t>
            </a:r>
            <a:endParaRPr b="0" lang="en-US" sz="3200" spc="-1" strike="noStrike">
              <a:latin typeface="DejaVu Sans"/>
            </a:endParaRPr>
          </a:p>
          <a:p>
            <a:pPr lvl="1" marL="743040" indent="-28476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Network traffic</a:t>
            </a:r>
            <a:endParaRPr b="0" lang="en-US" sz="3200" spc="-1" strike="noStrike">
              <a:latin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How do different data-flow patterns in these cases affect power/performance?</a:t>
            </a:r>
            <a:endParaRPr b="0" lang="en-US" sz="3200" spc="-1" strike="noStrike">
              <a:latin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How can we test something like this?</a:t>
            </a:r>
            <a:endParaRPr b="0" lang="en-US" sz="3200" spc="-1" strike="noStrike">
              <a:latin typeface="DejaVu Sans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476</TotalTime>
  <Application>LibreOffice/6.0.4.2$Linux_X86_64 LibreOffice_project/00m0$Build-2</Application>
  <Words>464</Words>
  <Paragraphs>80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2018-06-08T12:19:14Z</dcterms:created>
  <dc:creator>Shikha Shah</dc:creator>
  <dc:description/>
  <dc:language>en-US</dc:language>
  <cp:lastModifiedBy/>
  <dcterms:modified xsi:type="dcterms:W3CDTF">2018-06-10T22:59:27Z</dcterms:modified>
  <cp:revision>18</cp:revision>
  <dc:subject/>
  <dc:title>Power And Data Movement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16.0013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